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69" r:id="rId5"/>
    <p:sldMasterId id="2147483772" r:id="rId6"/>
    <p:sldMasterId id="2147483794" r:id="rId7"/>
    <p:sldMasterId id="2147483803" r:id="rId8"/>
    <p:sldMasterId id="2147483811" r:id="rId9"/>
    <p:sldMasterId id="2147483780" r:id="rId10"/>
  </p:sldMasterIdLst>
  <p:notesMasterIdLst>
    <p:notesMasterId r:id="rId24"/>
  </p:notesMasterIdLst>
  <p:handoutMasterIdLst>
    <p:handoutMasterId r:id="rId25"/>
  </p:handoutMasterIdLst>
  <p:sldIdLst>
    <p:sldId id="264" r:id="rId11"/>
    <p:sldId id="273" r:id="rId12"/>
    <p:sldId id="269" r:id="rId13"/>
    <p:sldId id="272" r:id="rId14"/>
    <p:sldId id="278" r:id="rId15"/>
    <p:sldId id="279" r:id="rId16"/>
    <p:sldId id="280" r:id="rId17"/>
    <p:sldId id="281" r:id="rId18"/>
    <p:sldId id="282" r:id="rId19"/>
    <p:sldId id="285" r:id="rId20"/>
    <p:sldId id="283" r:id="rId21"/>
    <p:sldId id="284" r:id="rId22"/>
    <p:sldId id="277" r:id="rId23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86419" autoAdjust="0"/>
  </p:normalViewPr>
  <p:slideViewPr>
    <p:cSldViewPr snapToGrid="0">
      <p:cViewPr varScale="1">
        <p:scale>
          <a:sx n="147" d="100"/>
          <a:sy n="147" d="100"/>
        </p:scale>
        <p:origin x="126" y="26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" y="361949"/>
            <a:ext cx="2234324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880" y="326571"/>
            <a:ext cx="1040967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51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аппаратуры для контроля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объемной активности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жидких сред АО «СНИИП»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3401801"/>
            <a:ext cx="5711825" cy="284683"/>
          </a:xfrm>
        </p:spPr>
        <p:txBody>
          <a:bodyPr/>
          <a:lstStyle/>
          <a:p>
            <a:r>
              <a:rPr lang="ru-RU" dirty="0"/>
              <a:t>Конференция «Ядерное приборостроение»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3892278"/>
            <a:ext cx="5711825" cy="481494"/>
          </a:xfrm>
          <a:prstGeom prst="rect">
            <a:avLst/>
          </a:prstGeom>
        </p:spPr>
        <p:txBody>
          <a:bodyPr/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Редкоус Алексей Владимирович</a:t>
            </a:r>
          </a:p>
          <a:p>
            <a:r>
              <a:rPr lang="ru-RU" b="0" dirty="0"/>
              <a:t>Инженер-разработчик новой техники 1 категории</a:t>
            </a:r>
          </a:p>
          <a:p>
            <a:endParaRPr lang="ru-RU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4982"/>
          </a:xfrm>
        </p:spPr>
        <p:txBody>
          <a:bodyPr/>
          <a:lstStyle/>
          <a:p>
            <a:r>
              <a:rPr lang="ru-RU" dirty="0" smtClean="0"/>
              <a:t>Метрологическое обеспечение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1121971"/>
            <a:ext cx="426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Область аккредитации (испытания в целях утверждения типа)</a:t>
            </a:r>
          </a:p>
          <a:p>
            <a:r>
              <a:rPr lang="ru-RU" sz="1200" dirty="0" smtClean="0"/>
              <a:t>Радиометры жидкостей (бета-, гамма- излучающих</a:t>
            </a:r>
          </a:p>
          <a:p>
            <a:r>
              <a:rPr lang="ru-RU" sz="1200" dirty="0" smtClean="0"/>
              <a:t>радионуклидов в жидкостях)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5245" y="1214303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Номер записи в реестре: </a:t>
            </a:r>
            <a:r>
              <a:rPr lang="en-US" sz="1200" dirty="0" smtClean="0"/>
              <a:t>RA.RU.311815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Диапазон измерений: </a:t>
            </a:r>
            <a:r>
              <a:rPr lang="ru-RU" sz="1200" dirty="0"/>
              <a:t> </a:t>
            </a:r>
            <a:r>
              <a:rPr lang="en-US" sz="1200" dirty="0"/>
              <a:t>1</a:t>
            </a:r>
            <a:r>
              <a:rPr lang="ru-RU" sz="1200" dirty="0"/>
              <a:t>×10</a:t>
            </a:r>
            <a:r>
              <a:rPr lang="ru-RU" sz="1200" baseline="30000" dirty="0"/>
              <a:t>3</a:t>
            </a:r>
            <a:r>
              <a:rPr lang="ru-RU" sz="1200" dirty="0"/>
              <a:t> ÷ </a:t>
            </a:r>
            <a:r>
              <a:rPr lang="en-US" sz="1200" dirty="0"/>
              <a:t>1</a:t>
            </a:r>
            <a:r>
              <a:rPr lang="ru-RU" sz="1200" dirty="0" smtClean="0"/>
              <a:t>×10</a:t>
            </a:r>
            <a:r>
              <a:rPr lang="ru-RU" sz="1200" baseline="30000" dirty="0" smtClean="0"/>
              <a:t>13</a:t>
            </a:r>
            <a:r>
              <a:rPr lang="en-US" sz="1200" baseline="30000" dirty="0" smtClean="0"/>
              <a:t> </a:t>
            </a:r>
            <a:r>
              <a:rPr lang="ru-RU" sz="1200" dirty="0" smtClean="0"/>
              <a:t>Бк/м</a:t>
            </a:r>
            <a:r>
              <a:rPr lang="ru-RU" sz="1200" baseline="30000" dirty="0" smtClean="0"/>
              <a:t>3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658343" y="1304459"/>
            <a:ext cx="613863" cy="281354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91" y="1898261"/>
            <a:ext cx="2475913" cy="1746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2" y="2458492"/>
            <a:ext cx="2619708" cy="1746473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934218" y="2277851"/>
            <a:ext cx="3164895" cy="1042126"/>
            <a:chOff x="5505718" y="2538201"/>
            <a:chExt cx="3164895" cy="1042126"/>
          </a:xfrm>
        </p:grpSpPr>
        <p:sp>
          <p:nvSpPr>
            <p:cNvPr id="20" name="TextBox 19"/>
            <p:cNvSpPr txBox="1"/>
            <p:nvPr/>
          </p:nvSpPr>
          <p:spPr>
            <a:xfrm>
              <a:off x="5935441" y="2538201"/>
              <a:ext cx="273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Вторичные эталоны:</a:t>
              </a:r>
            </a:p>
            <a:p>
              <a:r>
                <a:rPr lang="ru-RU" sz="1200" dirty="0" smtClean="0"/>
                <a:t>образцовых радиоактивных растворов</a:t>
              </a:r>
            </a:p>
            <a:p>
              <a:r>
                <a:rPr lang="ru-RU" sz="1200" dirty="0" smtClean="0"/>
                <a:t>и твердых образцовых источников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505718" y="3169376"/>
              <a:ext cx="3164895" cy="410951"/>
              <a:chOff x="5505718" y="3169376"/>
              <a:chExt cx="3164895" cy="410951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5505718" y="3169376"/>
                <a:ext cx="457200" cy="4109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962918" y="3169376"/>
                <a:ext cx="27076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>
          <a:xfrm>
            <a:off x="3875400" y="3174643"/>
            <a:ext cx="950771" cy="1431160"/>
            <a:chOff x="3875400" y="3174643"/>
            <a:chExt cx="950771" cy="14311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400" y="3174643"/>
              <a:ext cx="950771" cy="143116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857" y="3957107"/>
              <a:ext cx="415855" cy="41585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605085" y="3245476"/>
            <a:ext cx="1159009" cy="1423262"/>
            <a:chOff x="4605085" y="3245476"/>
            <a:chExt cx="1159009" cy="142326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085" y="3245476"/>
              <a:ext cx="1159009" cy="142326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0428" y="4044859"/>
              <a:ext cx="287286" cy="287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21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4306" y="431799"/>
            <a:ext cx="6561138" cy="706405"/>
          </a:xfrm>
        </p:spPr>
        <p:txBody>
          <a:bodyPr/>
          <a:lstStyle/>
          <a:p>
            <a:r>
              <a:rPr lang="ru-RU" dirty="0" smtClean="0"/>
              <a:t>Разработка устройства детектирования ОА жидких сред с функцией спектрометрии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26782"/>
              </p:ext>
            </p:extLst>
          </p:nvPr>
        </p:nvGraphicFramePr>
        <p:xfrm>
          <a:off x="544306" y="1762229"/>
          <a:ext cx="4068000" cy="155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/>
                <a:gridCol w="1692000"/>
              </a:tblGrid>
              <a:tr h="29345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Параметр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Характеристика</a:t>
                      </a:r>
                      <a:endParaRPr lang="ru-RU" sz="1000" b="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Тип детектора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Неорганический сцинтиллятор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latin typeface="+mn-lt"/>
                        </a:rPr>
                        <a:t>Диапазон измерения ОА</a:t>
                      </a:r>
                      <a:r>
                        <a:rPr lang="ru-RU" sz="1000" i="0" baseline="0" dirty="0" smtClean="0">
                          <a:latin typeface="+mn-lt"/>
                        </a:rPr>
                        <a:t> по на </a:t>
                      </a:r>
                      <a:r>
                        <a:rPr lang="en-US" sz="1000" i="0" baseline="30000" dirty="0" smtClean="0">
                          <a:latin typeface="+mn-lt"/>
                        </a:rPr>
                        <a:t>24</a:t>
                      </a:r>
                      <a:r>
                        <a:rPr lang="en-US" sz="1000" i="0" baseline="0" dirty="0" smtClean="0">
                          <a:latin typeface="+mn-lt"/>
                        </a:rPr>
                        <a:t>Na</a:t>
                      </a:r>
                      <a:endParaRPr lang="ru-RU" sz="1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Диапазон регистрации энергий, МэВ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 ÷ </a:t>
                      </a:r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Погрешность,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не более,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56637" t="10153" b="11461"/>
          <a:stretch/>
        </p:blipFill>
        <p:spPr bwMode="auto">
          <a:xfrm>
            <a:off x="5058383" y="1750979"/>
            <a:ext cx="3411164" cy="1815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6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706405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750" y="849008"/>
            <a:ext cx="7918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АО «СНИИП» имеет значительный опыт в разработке устройств детектирования ОА жидких сред, но в условиях необходимости повышения безопасности и технологичности АЭС, строящихся по российским проектам, ключевым является совершенствование УД с применением современных подходов: математического моделирования на различных стадиях разработки, использования современных сцинтилляторов и элементной базы, организации цифровых интерфейсов связи и управления УД. Дальнейшее увеличение точности контроля ОА жидких сред подразумевает взаимодействие и совместные работы с проектными институтами и эксплуатирующими организациями, проведение научных исследований с использованием современных инструментов и сопоставление их результатов с экспериментальными данными, создание новых методик выполнения измерений и их аттестацию.</a:t>
            </a:r>
          </a:p>
        </p:txBody>
      </p:sp>
    </p:spTree>
    <p:extLst>
      <p:ext uri="{BB962C8B-B14F-4D97-AF65-F5344CB8AC3E}">
        <p14:creationId xmlns:p14="http://schemas.microsoft.com/office/powerpoint/2010/main" val="332224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39749" y="753809"/>
            <a:ext cx="4860925" cy="1274082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202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(499) 968 60 60,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доб.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4372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(977) 973 43 87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AVRedkous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sniip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www.snip.ru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39749" y="1983746"/>
            <a:ext cx="5711825" cy="15843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3780"/>
              </a:lnSpc>
              <a:spcBef>
                <a:spcPts val="0"/>
              </a:spcBef>
              <a:buFontTx/>
              <a:buNone/>
              <a:defRPr sz="41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Коллектив авторов: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Редкоус Алексей Владимирович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Иванов Андрей Андреевич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Калин Александр Викторович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Минниханов Валерий Рафисович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Савельев Михаил Кириллович</a:t>
            </a:r>
          </a:p>
          <a:p>
            <a:pPr>
              <a:lnSpc>
                <a:spcPct val="100000"/>
              </a:lnSpc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Дерябина Мария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949029"/>
            <a:ext cx="8712968" cy="527346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Области применения аппаратуры для контроля ОА жидких сред на АЭС</a:t>
            </a:r>
          </a:p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ea typeface="Arial" charset="0"/>
                <a:cs typeface="Arial" charset="0"/>
              </a:rPr>
              <a:t>п</a:t>
            </a:r>
            <a:r>
              <a:rPr lang="ru-RU" sz="16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о способу измерения</a:t>
            </a:r>
            <a:endParaRPr lang="ru-RU" sz="14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24" y="1821675"/>
            <a:ext cx="3723889" cy="24745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750" y="1521133"/>
            <a:ext cx="8712968" cy="326655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Проточным способом: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измерение ОА теплоносителя первого контура;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измерение ОА продувочной воды парогенератора;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измерение ОА конденсата греющего пара;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ea typeface="Arial" charset="0"/>
                <a:cs typeface="Arial" charset="0"/>
              </a:rPr>
              <a:t>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змерение ОА системы </a:t>
            </a:r>
            <a:r>
              <a:rPr lang="ru-RU" sz="14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спецводоочистки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 (СВО);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Погружным способом:</a:t>
            </a:r>
          </a:p>
          <a:p>
            <a:pPr lvl="0" indent="2682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измерение ОА теплоносителя системы авариного</a:t>
            </a:r>
            <a:b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</a:b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охлаждения зоны (САОЗ);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ea typeface="Arial" charset="0"/>
                <a:cs typeface="Arial" charset="0"/>
              </a:rPr>
              <a:t>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змерение ОА технической воды;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ea typeface="Arial" charset="0"/>
                <a:cs typeface="Arial" charset="0"/>
              </a:rPr>
              <a:t>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змерение ОА бытовых стоков на </a:t>
            </a:r>
            <a:r>
              <a:rPr lang="ru-RU" sz="14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промплощадке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ea typeface="Arial" charset="0"/>
                <a:cs typeface="Arial" charset="0"/>
              </a:rPr>
              <a:t>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змерение ОА </a:t>
            </a:r>
            <a:r>
              <a:rPr lang="ru-RU" sz="14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промливневок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 на </a:t>
            </a:r>
            <a:r>
              <a:rPr lang="ru-RU" sz="14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промплощадке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ea typeface="Arial" charset="0"/>
                <a:cs typeface="Arial" charset="0"/>
              </a:rPr>
              <a:t>и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змерение ОА воды в сбросном канале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Бесконтактным способом: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измерение ОА </a:t>
            </a:r>
            <a:r>
              <a:rPr lang="ru-RU" sz="14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подпиточной</a:t>
            </a:r>
            <a:r>
              <a:rPr lang="ru-RU" sz="14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 воды первого контура;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98614"/>
            <a:ext cx="5508152" cy="1800199"/>
          </a:xfrm>
        </p:spPr>
        <p:txBody>
          <a:bodyPr/>
          <a:lstStyle/>
          <a:p>
            <a:r>
              <a:rPr lang="ru-RU" dirty="0" smtClean="0"/>
              <a:t>Обзор аппаратуры для контроля ОА жидких сред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39750" y="4625917"/>
            <a:ext cx="4014788" cy="148092"/>
          </a:xfrm>
        </p:spPr>
        <p:txBody>
          <a:bodyPr/>
          <a:lstStyle/>
          <a:p>
            <a:r>
              <a:rPr lang="ru-RU" baseline="30000" dirty="0" smtClean="0"/>
              <a:t>1</a:t>
            </a:r>
            <a:r>
              <a:rPr lang="ru-RU" dirty="0" smtClean="0"/>
              <a:t>Допускаемая </a:t>
            </a:r>
            <a:r>
              <a:rPr lang="ru-RU" dirty="0"/>
              <a:t>основная относительная погрешность измерений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Сравнительный </a:t>
            </a:r>
            <a:r>
              <a:rPr lang="ru-RU" dirty="0" smtClean="0"/>
              <a:t>анализ продукции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85153"/>
              </p:ext>
            </p:extLst>
          </p:nvPr>
        </p:nvGraphicFramePr>
        <p:xfrm>
          <a:off x="686200" y="935461"/>
          <a:ext cx="7771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668"/>
                <a:gridCol w="1008000"/>
                <a:gridCol w="936000"/>
                <a:gridCol w="936000"/>
                <a:gridCol w="1317052"/>
                <a:gridCol w="1332000"/>
                <a:gridCol w="1067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Устройство</a:t>
                      </a:r>
                      <a:r>
                        <a:rPr lang="ru-RU" sz="900" baseline="0" dirty="0" smtClean="0"/>
                        <a:t> детектирования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Масса,</a:t>
                      </a:r>
                      <a:r>
                        <a:rPr lang="ru-RU" sz="900" baseline="0" dirty="0" smtClean="0"/>
                        <a:t> кг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Тип детектора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Габариты детектора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Диапазон измерений ОА, Бк/м</a:t>
                      </a:r>
                      <a:r>
                        <a:rPr lang="ru-RU" sz="900" baseline="30000" dirty="0" smtClean="0"/>
                        <a:t>3</a:t>
                      </a:r>
                      <a:endParaRPr lang="ru-RU" sz="9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Диапазон регистрации энергий, МэВ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Погрешность</a:t>
                      </a:r>
                      <a:r>
                        <a:rPr lang="ru-RU" sz="900" baseline="30000" dirty="0" smtClean="0"/>
                        <a:t>1</a:t>
                      </a:r>
                      <a:r>
                        <a:rPr lang="ru-RU" sz="900" dirty="0" smtClean="0"/>
                        <a:t>,</a:t>
                      </a:r>
                    </a:p>
                    <a:p>
                      <a:pPr algn="ctr"/>
                      <a:r>
                        <a:rPr lang="ru-RU" sz="900" dirty="0" smtClean="0"/>
                        <a:t>не более, %</a:t>
                      </a:r>
                      <a:endParaRPr lang="ru-RU" sz="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УДЖГ-35Р</a:t>
                      </a:r>
                    </a:p>
                    <a:p>
                      <a:pPr algn="ctr"/>
                      <a:r>
                        <a:rPr lang="ru-RU" sz="1000" dirty="0" smtClean="0"/>
                        <a:t>АО «СНИИП»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Пластиковый сцинтиллятор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Ø</a:t>
                      </a:r>
                      <a:r>
                        <a:rPr lang="ru-RU" sz="1000" dirty="0" smtClean="0"/>
                        <a:t>59×200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3,7×10</a:t>
                      </a:r>
                      <a:r>
                        <a:rPr lang="ru-RU" sz="1000" baseline="30000" dirty="0" smtClean="0"/>
                        <a:t>3</a:t>
                      </a:r>
                      <a:r>
                        <a:rPr lang="ru-RU" sz="1000" dirty="0" smtClean="0"/>
                        <a:t> ÷ 3,7×10</a:t>
                      </a:r>
                      <a:r>
                        <a:rPr lang="ru-RU" sz="1000" baseline="30000" dirty="0" smtClean="0"/>
                        <a:t>7</a:t>
                      </a:r>
                      <a:r>
                        <a:rPr lang="ru-RU" sz="1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0,01 ÷ </a:t>
                      </a:r>
                      <a:r>
                        <a:rPr lang="en-US" sz="1000" dirty="0" smtClean="0"/>
                        <a:t>3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УДЖГ-20Е</a:t>
                      </a:r>
                    </a:p>
                    <a:p>
                      <a:pPr algn="ctr"/>
                      <a:r>
                        <a:rPr lang="ru-RU" sz="1000" dirty="0" smtClean="0"/>
                        <a:t>ФГУП «ПСЗ»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NaI</a:t>
                      </a:r>
                      <a:r>
                        <a:rPr lang="en-US" sz="1000" dirty="0" smtClean="0"/>
                        <a:t>(Tl)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Ø</a:t>
                      </a:r>
                      <a:r>
                        <a:rPr lang="ru-RU" sz="1000" dirty="0" smtClean="0"/>
                        <a:t>63×63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2,0×10</a:t>
                      </a:r>
                      <a:r>
                        <a:rPr lang="ru-RU" sz="1000" baseline="30000" dirty="0" smtClean="0"/>
                        <a:t>3</a:t>
                      </a:r>
                      <a:r>
                        <a:rPr lang="ru-RU" sz="1000" dirty="0" smtClean="0"/>
                        <a:t> ÷ 3,0×10</a:t>
                      </a:r>
                      <a:r>
                        <a:rPr lang="ru-RU" sz="1000" baseline="30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0,3 ÷ 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</a:t>
                      </a:r>
                      <a:endParaRPr lang="ru-RU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УДЖГ-211</a:t>
                      </a:r>
                    </a:p>
                    <a:p>
                      <a:pPr algn="ctr"/>
                      <a:r>
                        <a:rPr lang="ru-RU" sz="1000" dirty="0" smtClean="0"/>
                        <a:t>НПП «</a:t>
                      </a:r>
                      <a:r>
                        <a:rPr lang="ru-RU" sz="1000" dirty="0" err="1" smtClean="0"/>
                        <a:t>Радико</a:t>
                      </a:r>
                      <a:r>
                        <a:rPr lang="ru-RU" sz="1000" dirty="0" smtClean="0"/>
                        <a:t>»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требованию заказчика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NaI</a:t>
                      </a:r>
                      <a:r>
                        <a:rPr lang="en-US" sz="1000" dirty="0" smtClean="0"/>
                        <a:t>(Tl)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Ø</a:t>
                      </a:r>
                      <a:r>
                        <a:rPr lang="ru-RU" sz="1000" dirty="0" smtClean="0"/>
                        <a:t>31,8×25,4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Ø</a:t>
                      </a:r>
                      <a:r>
                        <a:rPr lang="ru-RU" sz="1000" dirty="0" smtClean="0"/>
                        <a:t>76,2×50,8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3,7×10</a:t>
                      </a:r>
                      <a:r>
                        <a:rPr lang="ru-RU" sz="1000" baseline="30000" dirty="0" smtClean="0"/>
                        <a:t>4</a:t>
                      </a:r>
                      <a:r>
                        <a:rPr lang="ru-RU" sz="1000" dirty="0" smtClean="0"/>
                        <a:t> ÷ 3,7×10</a:t>
                      </a:r>
                      <a:r>
                        <a:rPr lang="ru-RU" sz="1000" baseline="30000" dirty="0" smtClean="0"/>
                        <a:t>9</a:t>
                      </a:r>
                    </a:p>
                    <a:p>
                      <a:pPr algn="ctr"/>
                      <a:r>
                        <a:rPr lang="ru-RU" sz="1000" dirty="0" smtClean="0"/>
                        <a:t>1,0×10</a:t>
                      </a:r>
                      <a:r>
                        <a:rPr lang="ru-RU" sz="1000" baseline="30000" dirty="0" smtClean="0"/>
                        <a:t>3</a:t>
                      </a:r>
                      <a:r>
                        <a:rPr lang="ru-RU" sz="1000" dirty="0" smtClean="0"/>
                        <a:t> ÷ 3,7×10</a:t>
                      </a:r>
                      <a:r>
                        <a:rPr lang="ru-RU" sz="1000" baseline="30000" dirty="0" smtClean="0"/>
                        <a:t>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0,15 ÷ 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УДГП-01</a:t>
                      </a:r>
                    </a:p>
                    <a:p>
                      <a:pPr algn="ctr"/>
                      <a:r>
                        <a:rPr lang="ru-RU" sz="1000" dirty="0" smtClean="0"/>
                        <a:t>НПП</a:t>
                      </a:r>
                      <a:r>
                        <a:rPr lang="ru-RU" sz="1000" baseline="0" dirty="0" smtClean="0"/>
                        <a:t> «Доза»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CsI</a:t>
                      </a:r>
                      <a:r>
                        <a:rPr lang="en-US" sz="1000" dirty="0" smtClean="0"/>
                        <a:t>(Tl)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Нет</a:t>
                      </a:r>
                      <a:r>
                        <a:rPr lang="ru-RU" sz="1000" baseline="0" dirty="0" smtClean="0"/>
                        <a:t> информации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4,0×10</a:t>
                      </a:r>
                      <a:r>
                        <a:rPr lang="ru-RU" sz="1000" baseline="30000" dirty="0" smtClean="0"/>
                        <a:t>2</a:t>
                      </a:r>
                      <a:r>
                        <a:rPr lang="ru-RU" sz="1000" dirty="0" smtClean="0"/>
                        <a:t> ÷ 4,0×10</a:t>
                      </a:r>
                      <a:r>
                        <a:rPr lang="ru-RU" sz="1000" baseline="30000" dirty="0" smtClean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</a:t>
                      </a:r>
                      <a:r>
                        <a:rPr lang="en-US" sz="1000" dirty="0" smtClean="0"/>
                        <a:t>05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smtClean="0"/>
                        <a:t>÷ </a:t>
                      </a:r>
                      <a:r>
                        <a:rPr lang="en-US" sz="1000" dirty="0" smtClean="0"/>
                        <a:t>1,5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86200" y="3610946"/>
            <a:ext cx="755335" cy="1065699"/>
            <a:chOff x="355672" y="3636521"/>
            <a:chExt cx="755335" cy="10656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5" t="3681" r="16831" b="3030"/>
            <a:stretch/>
          </p:blipFill>
          <p:spPr>
            <a:xfrm>
              <a:off x="423071" y="3636521"/>
              <a:ext cx="562379" cy="8516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5672" y="4448304"/>
              <a:ext cx="7553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УДЖГ-35Р</a:t>
              </a:r>
              <a:endParaRPr lang="ru-RU" sz="105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55758" y="3606473"/>
            <a:ext cx="1120756" cy="1019444"/>
            <a:chOff x="1907704" y="3665447"/>
            <a:chExt cx="1120756" cy="101944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3665447"/>
              <a:ext cx="1120756" cy="77943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02089" y="4423281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УДЖГ-20Е</a:t>
              </a:r>
              <a:endParaRPr lang="ru-RU" sz="105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51394" y="3606473"/>
            <a:ext cx="925860" cy="1070172"/>
            <a:chOff x="2039507" y="3510236"/>
            <a:chExt cx="925860" cy="107017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507" y="3510236"/>
              <a:ext cx="925860" cy="8162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124769" y="4326492"/>
              <a:ext cx="7553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УДЖГ-211</a:t>
              </a:r>
              <a:endParaRPr lang="ru-RU" sz="105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53288" y="3606473"/>
            <a:ext cx="662361" cy="1070172"/>
            <a:chOff x="4054963" y="3517715"/>
            <a:chExt cx="662361" cy="107017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671" y="3517715"/>
              <a:ext cx="624946" cy="81625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54963" y="4333971"/>
              <a:ext cx="6623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УДГП-01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77754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719193"/>
          </a:xfrm>
        </p:spPr>
        <p:txBody>
          <a:bodyPr/>
          <a:lstStyle/>
          <a:p>
            <a:r>
              <a:rPr lang="ru-RU" dirty="0"/>
              <a:t>Конструкция и характеристики </a:t>
            </a:r>
            <a:r>
              <a:rPr lang="ru-RU" dirty="0" smtClean="0"/>
              <a:t>устройства      </a:t>
            </a:r>
            <a:r>
              <a:rPr lang="ru-RU" dirty="0"/>
              <a:t>детектирования УДЖГ-35Р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5" t="3681" r="16831" b="3030"/>
          <a:stretch/>
        </p:blipFill>
        <p:spPr>
          <a:xfrm>
            <a:off x="6097244" y="1150992"/>
            <a:ext cx="1375123" cy="208232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27317"/>
              </p:ext>
            </p:extLst>
          </p:nvPr>
        </p:nvGraphicFramePr>
        <p:xfrm>
          <a:off x="539750" y="1386195"/>
          <a:ext cx="4824000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/>
                <a:gridCol w="1584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Параметр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Характеристика</a:t>
                      </a:r>
                      <a:endParaRPr lang="ru-RU" sz="900" b="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Масса</a:t>
                      </a:r>
                      <a:r>
                        <a:rPr lang="ru-RU" sz="900" baseline="0" dirty="0" smtClean="0"/>
                        <a:t> устройства детектирования с защитой, не более, кг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370</a:t>
                      </a:r>
                      <a:endParaRPr lang="ru-RU" sz="9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Тип детектора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Пластиковый</a:t>
                      </a:r>
                      <a:r>
                        <a:rPr lang="ru-RU" sz="900" baseline="0" dirty="0" smtClean="0"/>
                        <a:t> сцинтиллятор</a:t>
                      </a:r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Габариты детектора, мм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Ø</a:t>
                      </a:r>
                      <a:r>
                        <a:rPr lang="ru-RU" sz="900" dirty="0" smtClean="0"/>
                        <a:t>59×200</a:t>
                      </a:r>
                      <a:endParaRPr lang="ru-RU" sz="9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Диапазон</a:t>
                      </a:r>
                      <a:r>
                        <a:rPr lang="ru-RU" sz="900" baseline="0" dirty="0" smtClean="0"/>
                        <a:t> измерения ОА, Бк/м</a:t>
                      </a:r>
                      <a:r>
                        <a:rPr lang="ru-RU" sz="900" baseline="30000" dirty="0" smtClean="0"/>
                        <a:t>3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1,0×10</a:t>
                      </a:r>
                      <a:r>
                        <a:rPr lang="ru-RU" sz="900" baseline="30000" dirty="0" smtClean="0"/>
                        <a:t>3</a:t>
                      </a:r>
                      <a:r>
                        <a:rPr lang="ru-RU" sz="900" dirty="0" smtClean="0"/>
                        <a:t> ÷ 1,0×10</a:t>
                      </a:r>
                      <a:r>
                        <a:rPr lang="ru-RU" sz="900" baseline="30000" dirty="0" smtClean="0"/>
                        <a:t>8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Диапазон регистрации энергий, МэВ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0,06 ÷ </a:t>
                      </a:r>
                      <a:r>
                        <a:rPr lang="en-US" sz="900" dirty="0" smtClean="0"/>
                        <a:t>3</a:t>
                      </a:r>
                      <a:endParaRPr lang="ru-RU" sz="9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Погрешность,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не более, 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750" y="3438227"/>
            <a:ext cx="2190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Референтность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− </a:t>
            </a:r>
            <a:r>
              <a:rPr lang="ru-RU" sz="1200" dirty="0" smtClean="0"/>
              <a:t>Калининская </a:t>
            </a:r>
            <a:r>
              <a:rPr lang="ru-RU" sz="1200" dirty="0" smtClean="0"/>
              <a:t>АЭС</a:t>
            </a:r>
            <a:endParaRPr lang="ru-RU" sz="1200" dirty="0"/>
          </a:p>
          <a:p>
            <a:r>
              <a:rPr lang="ru-RU" sz="1200" dirty="0" smtClean="0"/>
              <a:t>− </a:t>
            </a:r>
            <a:r>
              <a:rPr lang="ru-RU" sz="1200" dirty="0" smtClean="0"/>
              <a:t>Ростовская </a:t>
            </a:r>
            <a:r>
              <a:rPr lang="ru-RU" sz="1200" dirty="0" smtClean="0"/>
              <a:t>АЭС</a:t>
            </a:r>
            <a:endParaRPr lang="ru-RU" sz="1200" dirty="0"/>
          </a:p>
          <a:p>
            <a:r>
              <a:rPr lang="ru-RU" sz="1200" dirty="0"/>
              <a:t>− ПЭБ «Академик Ломоносов</a:t>
            </a:r>
            <a:r>
              <a:rPr lang="ru-RU" sz="1200" dirty="0" smtClean="0"/>
              <a:t>»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0319" y="3444682"/>
            <a:ext cx="2764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Планируется поставка на АЭС «</a:t>
            </a:r>
            <a:r>
              <a:rPr lang="ru-RU" sz="1200" dirty="0" err="1"/>
              <a:t>Руппур</a:t>
            </a:r>
            <a:r>
              <a:rPr lang="ru-RU" sz="1200" dirty="0"/>
              <a:t>»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130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7689850" cy="719193"/>
          </a:xfrm>
        </p:spPr>
        <p:txBody>
          <a:bodyPr/>
          <a:lstStyle/>
          <a:p>
            <a:r>
              <a:rPr lang="ru-RU" dirty="0" smtClean="0"/>
              <a:t>Альтернативные устройства детектирования</a:t>
            </a:r>
            <a:br>
              <a:rPr lang="ru-RU" dirty="0" smtClean="0"/>
            </a:br>
            <a:r>
              <a:rPr lang="ru-RU" dirty="0" smtClean="0"/>
              <a:t>для контроля ОА жидких сред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81371"/>
              </p:ext>
            </p:extLst>
          </p:nvPr>
        </p:nvGraphicFramePr>
        <p:xfrm>
          <a:off x="539750" y="1229102"/>
          <a:ext cx="3960000" cy="348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2160000"/>
                <a:gridCol w="1440000"/>
              </a:tblGrid>
              <a:tr h="293457"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Параметр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БДЖГ-13Р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Масса</a:t>
                      </a:r>
                      <a:r>
                        <a:rPr lang="ru-RU" sz="900" baseline="0" dirty="0" smtClean="0"/>
                        <a:t> устройства детектирования со штангой, не более, кг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Тип детектора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Пластиковый</a:t>
                      </a:r>
                      <a:r>
                        <a:rPr lang="ru-RU" sz="900" baseline="0" dirty="0" smtClean="0"/>
                        <a:t> сцинтиллятор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Диапазон</a:t>
                      </a:r>
                      <a:r>
                        <a:rPr lang="ru-RU" sz="900" baseline="0" dirty="0" smtClean="0"/>
                        <a:t> измерения ОА, Бк/м</a:t>
                      </a:r>
                      <a:r>
                        <a:rPr lang="ru-RU" sz="900" baseline="30000" dirty="0" smtClean="0"/>
                        <a:t>3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1,0×10</a:t>
                      </a:r>
                      <a:r>
                        <a:rPr lang="ru-RU" sz="900" baseline="30000" dirty="0" smtClean="0"/>
                        <a:t>3</a:t>
                      </a:r>
                      <a:r>
                        <a:rPr lang="ru-RU" sz="900" dirty="0" smtClean="0"/>
                        <a:t> ÷ 1,0×10</a:t>
                      </a:r>
                      <a:r>
                        <a:rPr lang="ru-RU" sz="900" baseline="30000" dirty="0" smtClean="0"/>
                        <a:t>8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Диапазон регистрации энергий, МэВ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0,06 ÷ </a:t>
                      </a:r>
                      <a:r>
                        <a:rPr lang="en-US" sz="900" dirty="0" smtClean="0"/>
                        <a:t>3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i="0" dirty="0" smtClean="0">
                          <a:latin typeface="+mn-lt"/>
                        </a:rPr>
                        <a:t>Погрешность,</a:t>
                      </a:r>
                      <a:r>
                        <a:rPr lang="ru-RU" sz="900" i="0" baseline="0" dirty="0" smtClean="0">
                          <a:latin typeface="+mn-lt"/>
                        </a:rPr>
                        <a:t> не более, %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БДРГ-42Р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Масса</a:t>
                      </a:r>
                      <a:r>
                        <a:rPr lang="ru-RU" sz="900" baseline="0" dirty="0" smtClean="0"/>
                        <a:t> устройства детектирования в защите, не более, кг</a:t>
                      </a:r>
                      <a:endParaRPr lang="ru-RU" sz="9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41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Тип детектора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Полупроводниковый детектор</a:t>
                      </a:r>
                      <a:endParaRPr lang="ru-RU" sz="9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Диапазон</a:t>
                      </a:r>
                      <a:r>
                        <a:rPr lang="ru-RU" sz="900" baseline="0" dirty="0" smtClean="0"/>
                        <a:t> измерения ОА, Бк/м</a:t>
                      </a:r>
                      <a:r>
                        <a:rPr lang="ru-RU" sz="900" baseline="30000" dirty="0" smtClean="0"/>
                        <a:t>3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1,0×10</a:t>
                      </a:r>
                      <a:r>
                        <a:rPr lang="ru-RU" sz="900" baseline="30000" dirty="0" smtClean="0"/>
                        <a:t>8</a:t>
                      </a:r>
                      <a:r>
                        <a:rPr lang="ru-RU" sz="900" dirty="0" smtClean="0"/>
                        <a:t> ÷ 2,0×10</a:t>
                      </a:r>
                      <a:r>
                        <a:rPr lang="ru-RU" sz="900" baseline="30000" dirty="0" smtClean="0"/>
                        <a:t>14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Диапазон регистрации энергий, МэВ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0,05 ÷ 8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i="0" dirty="0" smtClean="0">
                          <a:latin typeface="+mn-lt"/>
                        </a:rPr>
                        <a:t>Погрешность,</a:t>
                      </a:r>
                      <a:r>
                        <a:rPr lang="ru-RU" sz="900" i="0" baseline="0" dirty="0" smtClean="0">
                          <a:latin typeface="+mn-lt"/>
                        </a:rPr>
                        <a:t> не более, %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612538" y="1534885"/>
            <a:ext cx="1800353" cy="1502431"/>
            <a:chOff x="5566125" y="1541416"/>
            <a:chExt cx="1800353" cy="1502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876171" y="1231370"/>
              <a:ext cx="1180261" cy="1800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88633" y="2789931"/>
              <a:ext cx="7569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БДЖГ-13Р</a:t>
              </a:r>
              <a:endParaRPr lang="ru-RU" sz="105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03974" y="3112101"/>
            <a:ext cx="1715908" cy="1718741"/>
            <a:chOff x="5566125" y="3112101"/>
            <a:chExt cx="1715908" cy="171874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2" t="13350" r="10413" b="9022"/>
            <a:stretch/>
          </p:blipFill>
          <p:spPr>
            <a:xfrm>
              <a:off x="5566125" y="3112101"/>
              <a:ext cx="1715908" cy="13965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88633" y="4576926"/>
              <a:ext cx="7184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БДРГ-42Р</a:t>
              </a:r>
              <a:endParaRPr lang="ru-RU" sz="105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94116" y="1534885"/>
            <a:ext cx="1436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Погружной способ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Референтность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− </a:t>
            </a:r>
            <a:r>
              <a:rPr lang="ru-RU" sz="1200" dirty="0" smtClean="0"/>
              <a:t>Калининская </a:t>
            </a:r>
            <a:r>
              <a:rPr lang="ru-RU" sz="1200" dirty="0" smtClean="0"/>
              <a:t>АЭС</a:t>
            </a:r>
            <a:endParaRPr lang="ru-RU" sz="1200" dirty="0"/>
          </a:p>
          <a:p>
            <a:r>
              <a:rPr lang="ru-RU" sz="1200" dirty="0" smtClean="0"/>
              <a:t>− </a:t>
            </a:r>
            <a:r>
              <a:rPr lang="ru-RU" sz="1200" dirty="0" smtClean="0"/>
              <a:t>Ростовская </a:t>
            </a:r>
            <a:r>
              <a:rPr lang="ru-RU" sz="1200" dirty="0" smtClean="0"/>
              <a:t>АЭС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94116" y="3112101"/>
            <a:ext cx="1668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Бесконтактный способ</a:t>
            </a:r>
          </a:p>
          <a:p>
            <a:endParaRPr lang="ru-RU" sz="1200" dirty="0"/>
          </a:p>
          <a:p>
            <a:r>
              <a:rPr lang="ru-RU" sz="1200" dirty="0" err="1" smtClean="0"/>
              <a:t>Референтность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− </a:t>
            </a:r>
            <a:r>
              <a:rPr lang="ru-RU" sz="1200" dirty="0" smtClean="0"/>
              <a:t>Калининская </a:t>
            </a:r>
            <a:r>
              <a:rPr lang="ru-RU" sz="1200" dirty="0" smtClean="0"/>
              <a:t>АЭС</a:t>
            </a:r>
            <a:endParaRPr lang="ru-RU" sz="1200" dirty="0"/>
          </a:p>
          <a:p>
            <a:r>
              <a:rPr lang="ru-RU" sz="1200" dirty="0" smtClean="0"/>
              <a:t>− </a:t>
            </a:r>
            <a:r>
              <a:rPr lang="ru-RU" sz="1200" dirty="0" smtClean="0"/>
              <a:t>Ростовская </a:t>
            </a:r>
            <a:r>
              <a:rPr lang="ru-RU" sz="1200" dirty="0" smtClean="0"/>
              <a:t>АЭС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0040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2298614"/>
            <a:ext cx="5705407" cy="1800199"/>
          </a:xfrm>
        </p:spPr>
        <p:txBody>
          <a:bodyPr/>
          <a:lstStyle/>
          <a:p>
            <a:r>
              <a:rPr lang="ru-RU" dirty="0" smtClean="0"/>
              <a:t>Модернизация аппаратуры контроля ОА жидких сред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6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719193"/>
          </a:xfrm>
        </p:spPr>
        <p:txBody>
          <a:bodyPr/>
          <a:lstStyle/>
          <a:p>
            <a:r>
              <a:rPr lang="ru-RU" dirty="0" smtClean="0"/>
              <a:t>Моделирование на этапе разработки</a:t>
            </a:r>
            <a:br>
              <a:rPr lang="ru-RU" dirty="0" smtClean="0"/>
            </a:br>
            <a:r>
              <a:rPr lang="ru-RU" dirty="0" smtClean="0"/>
              <a:t>устройства детектирования УДЖГ-43Р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6266" y="1147744"/>
            <a:ext cx="3222357" cy="1871091"/>
            <a:chOff x="107504" y="879847"/>
            <a:chExt cx="3222357" cy="187109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554" y="879847"/>
              <a:ext cx="2304255" cy="15164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7504" y="2497022"/>
              <a:ext cx="32223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Моделирование динамики распределения жидкости</a:t>
              </a:r>
              <a:endParaRPr lang="ru-RU" sz="105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52177" y="3119537"/>
            <a:ext cx="1930532" cy="1682741"/>
            <a:chOff x="463651" y="3078187"/>
            <a:chExt cx="1930532" cy="168274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1" y="3078187"/>
              <a:ext cx="1930532" cy="1428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5758" y="4507012"/>
              <a:ext cx="10663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Разработка ПО</a:t>
              </a:r>
              <a:endParaRPr lang="ru-RU" sz="105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85053" y="1084074"/>
            <a:ext cx="3182764" cy="1934761"/>
            <a:chOff x="4585053" y="901796"/>
            <a:chExt cx="3182764" cy="1934761"/>
          </a:xfrm>
        </p:grpSpPr>
        <p:sp>
          <p:nvSpPr>
            <p:cNvPr id="18" name="TextBox 17"/>
            <p:cNvSpPr txBox="1"/>
            <p:nvPr/>
          </p:nvSpPr>
          <p:spPr>
            <a:xfrm>
              <a:off x="5033334" y="2582641"/>
              <a:ext cx="22862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Моделирование аналоговых цепей</a:t>
              </a:r>
              <a:endParaRPr lang="ru-RU" sz="1050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053" y="901796"/>
              <a:ext cx="3182764" cy="159522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916295" y="3022537"/>
            <a:ext cx="2520280" cy="1779741"/>
            <a:chOff x="4519757" y="2853339"/>
            <a:chExt cx="2520280" cy="177974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57" y="2853339"/>
              <a:ext cx="2520280" cy="15261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800301" y="4379164"/>
              <a:ext cx="19591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Разработка электронных узлов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2598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4" y="1435549"/>
            <a:ext cx="1728192" cy="10977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97" y="1272329"/>
            <a:ext cx="1406194" cy="2303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39" y="766781"/>
            <a:ext cx="995829" cy="33141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616884"/>
          </a:xfrm>
        </p:spPr>
        <p:txBody>
          <a:bodyPr/>
          <a:lstStyle/>
          <a:p>
            <a:r>
              <a:rPr lang="ru-RU" dirty="0"/>
              <a:t>Результат разработки </a:t>
            </a:r>
            <a:r>
              <a:rPr lang="ru-RU" dirty="0" smtClean="0"/>
              <a:t>устройства детектирования УДЖГ-43Р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82802"/>
              </p:ext>
            </p:extLst>
          </p:nvPr>
        </p:nvGraphicFramePr>
        <p:xfrm>
          <a:off x="529334" y="1179891"/>
          <a:ext cx="5076000" cy="202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000"/>
                <a:gridCol w="1692000"/>
              </a:tblGrid>
              <a:tr h="29345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Параметр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Характеристика</a:t>
                      </a:r>
                      <a:endParaRPr lang="ru-RU" sz="1000" b="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Масса</a:t>
                      </a:r>
                      <a:r>
                        <a:rPr lang="ru-RU" sz="1000" baseline="0" dirty="0" smtClean="0"/>
                        <a:t> устройства детектирования с защитой, не более,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Тип детектора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Пластиковый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сцинтиллятор</a:t>
                      </a: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Габариты детектора,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Ø</a:t>
                      </a:r>
                      <a:r>
                        <a:rPr lang="ru-RU" sz="1000" dirty="0" smtClean="0"/>
                        <a:t>59×200</a:t>
                      </a:r>
                      <a:endParaRPr lang="ru-RU" sz="10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Диапазон</a:t>
                      </a:r>
                      <a:r>
                        <a:rPr lang="ru-RU" sz="1000" baseline="0" dirty="0" smtClean="0"/>
                        <a:t> измерения ОА, Бк/м</a:t>
                      </a:r>
                      <a:r>
                        <a:rPr lang="ru-RU" sz="1000" baseline="30000" dirty="0" smtClean="0"/>
                        <a:t>3</a:t>
                      </a:r>
                      <a:endParaRPr lang="ru-RU" sz="1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×10</a:t>
                      </a:r>
                      <a:r>
                        <a:rPr lang="ru-RU" sz="1000" baseline="30000" dirty="0" smtClean="0"/>
                        <a:t>3</a:t>
                      </a:r>
                      <a:r>
                        <a:rPr lang="ru-RU" sz="1000" dirty="0" smtClean="0"/>
                        <a:t> ÷ </a:t>
                      </a:r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×10</a:t>
                      </a:r>
                      <a:r>
                        <a:rPr lang="en-US" sz="1000" baseline="30000" dirty="0" smtClean="0"/>
                        <a:t>11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Диапазон регистрации энергий, МэВ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 ÷ </a:t>
                      </a:r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Погрешность,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не более,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41298" y="3242756"/>
            <a:ext cx="1864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Планируется поставка на:</a:t>
            </a:r>
          </a:p>
          <a:p>
            <a:r>
              <a:rPr lang="ru-RU" sz="1200" dirty="0" smtClean="0"/>
              <a:t>− </a:t>
            </a:r>
            <a:r>
              <a:rPr lang="ru-RU" sz="1200" dirty="0" smtClean="0"/>
              <a:t>Курская </a:t>
            </a:r>
            <a:r>
              <a:rPr lang="ru-RU" sz="1200" dirty="0" smtClean="0"/>
              <a:t>АЭС-2</a:t>
            </a:r>
          </a:p>
          <a:p>
            <a:r>
              <a:rPr lang="ru-RU" sz="1200" dirty="0" smtClean="0"/>
              <a:t>− АЭС </a:t>
            </a:r>
            <a:r>
              <a:rPr lang="ru-RU" sz="1200" dirty="0" smtClean="0"/>
              <a:t>Аккую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4577" y="3278377"/>
            <a:ext cx="2974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Преимущества устройства:</a:t>
            </a:r>
          </a:p>
          <a:p>
            <a:r>
              <a:rPr lang="ru-RU" sz="1200" dirty="0" smtClean="0"/>
              <a:t>− Расширенный диапазон измерения ОА</a:t>
            </a:r>
          </a:p>
          <a:p>
            <a:r>
              <a:rPr lang="ru-RU" sz="1200" dirty="0"/>
              <a:t>− </a:t>
            </a:r>
            <a:r>
              <a:rPr lang="ru-RU" sz="1200" dirty="0" smtClean="0"/>
              <a:t>Встроенный микроконтроллер</a:t>
            </a:r>
          </a:p>
          <a:p>
            <a:r>
              <a:rPr lang="ru-RU" sz="1200" dirty="0" smtClean="0"/>
              <a:t>− Передача данных по интерфейсу </a:t>
            </a:r>
            <a:r>
              <a:rPr lang="en-US" sz="1200" dirty="0" smtClean="0"/>
              <a:t>RS-485</a:t>
            </a:r>
            <a:endParaRPr lang="ru-RU" sz="1200" dirty="0"/>
          </a:p>
          <a:p>
            <a:r>
              <a:rPr lang="ru-RU" sz="1200" dirty="0"/>
              <a:t>− </a:t>
            </a:r>
            <a:r>
              <a:rPr lang="ru-RU" sz="1200" dirty="0" smtClean="0"/>
              <a:t>Секционная конструкция защиты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2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93572-E2BC-4839-8D61-046F58C841E1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B70B3F7-F807-4136-9BE1-F0521C6F5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81DC79-9ACD-4DD7-9AC9-4FDC986045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1937</TotalTime>
  <Words>743</Words>
  <Application>Microsoft Office PowerPoint</Application>
  <PresentationFormat>Произвольный</PresentationFormat>
  <Paragraphs>193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Развитие аппаратуры для контроля объемной активности жидких сред АО «СНИИП»</vt:lpstr>
      <vt:lpstr>Введение</vt:lpstr>
      <vt:lpstr>Обзор аппаратуры для контроля ОА жидких сред</vt:lpstr>
      <vt:lpstr>Сравнительный анализ продукции</vt:lpstr>
      <vt:lpstr>Конструкция и характеристики устройства      детектирования УДЖГ-35Р </vt:lpstr>
      <vt:lpstr>Альтернативные устройства детектирования для контроля ОА жидких сред</vt:lpstr>
      <vt:lpstr>Модернизация аппаратуры контроля ОА жидких сред</vt:lpstr>
      <vt:lpstr>Моделирование на этапе разработки устройства детектирования УДЖГ-43Р</vt:lpstr>
      <vt:lpstr>Результат разработки устройства детектирования УДЖГ-43Р</vt:lpstr>
      <vt:lpstr>Метрологическое обеспечение</vt:lpstr>
      <vt:lpstr>Разработка устройства детектирования ОА жидких сред с функцией спектрометрии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Редкоус Алексей Владимирович</cp:lastModifiedBy>
  <cp:revision>157</cp:revision>
  <dcterms:created xsi:type="dcterms:W3CDTF">2019-09-24T12:37:05Z</dcterms:created>
  <dcterms:modified xsi:type="dcterms:W3CDTF">2022-01-24T15:33:41Z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